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1" r:id="rId4"/>
    <p:sldId id="261" r:id="rId5"/>
    <p:sldId id="262" r:id="rId6"/>
    <p:sldId id="258" r:id="rId7"/>
    <p:sldId id="259" r:id="rId8"/>
    <p:sldId id="263" r:id="rId9"/>
    <p:sldId id="265" r:id="rId10"/>
    <p:sldId id="266" r:id="rId11"/>
    <p:sldId id="267" r:id="rId12"/>
    <p:sldId id="269" r:id="rId13"/>
    <p:sldId id="270" r:id="rId14"/>
    <p:sldId id="276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ive.Strong" initials="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975"/>
    <a:srgbClr val="B7BF10"/>
    <a:srgbClr val="56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08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covers-blue-bigpla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278511"/>
            <a:ext cx="8894064" cy="6358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4902" y="232937"/>
            <a:ext cx="762000" cy="9525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03074" y="4695347"/>
            <a:ext cx="2694878" cy="765167"/>
          </a:xfrm>
        </p:spPr>
        <p:txBody>
          <a:bodyPr>
            <a:spAutoFit/>
          </a:bodyPr>
          <a:lstStyle>
            <a:lvl1pPr algn="r">
              <a:lnSpc>
                <a:spcPts val="2600"/>
              </a:lnSpc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9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4902" y="232937"/>
            <a:ext cx="762000" cy="952500"/>
          </a:xfrm>
          <a:prstGeom prst="rect">
            <a:avLst/>
          </a:prstGeom>
        </p:spPr>
      </p:pic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02684" y="1910151"/>
            <a:ext cx="2694878" cy="722776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2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0488" y="232937"/>
            <a:ext cx="616413" cy="77051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0907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475489" y="1573213"/>
            <a:ext cx="2411412" cy="238601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475489" y="4131798"/>
            <a:ext cx="1571974" cy="155541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20906" y="1573213"/>
            <a:ext cx="5775093" cy="30534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0488" y="232937"/>
            <a:ext cx="616413" cy="77051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0907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20906" y="1573213"/>
            <a:ext cx="7701777" cy="30534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8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907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907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0488" y="232937"/>
            <a:ext cx="616413" cy="770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4000" y="6399561"/>
            <a:ext cx="8623300" cy="2413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175600" y="6357600"/>
            <a:ext cx="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37F29CB-D5AA-433C-8C1E-0D0A89DB1A99}" type="slidenum">
              <a:rPr lang="en-GB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7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C1975"/>
          </a:solidFill>
          <a:latin typeface="Arial"/>
          <a:ea typeface="+mj-ea"/>
          <a:cs typeface="Arial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rgbClr val="0C1975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55600" indent="-177800" algn="l" defTabSz="457200" rtl="0" eaLnBrk="1" latinLnBrk="0" hangingPunct="1">
        <a:spcBef>
          <a:spcPct val="20000"/>
        </a:spcBef>
        <a:buClr>
          <a:srgbClr val="0C1975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531813" indent="-176213" algn="l" defTabSz="457200" rtl="0" eaLnBrk="1" latinLnBrk="0" hangingPunct="1">
        <a:spcBef>
          <a:spcPct val="20000"/>
        </a:spcBef>
        <a:buClr>
          <a:srgbClr val="0C1975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723900" indent="-192088" algn="l" defTabSz="457200" rtl="0" eaLnBrk="1" latinLnBrk="0" hangingPunct="1">
        <a:spcBef>
          <a:spcPct val="20000"/>
        </a:spcBef>
        <a:buClr>
          <a:srgbClr val="0C1975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900113" indent="-176213" algn="l" defTabSz="457200" rtl="0" eaLnBrk="1" latinLnBrk="0" hangingPunct="1">
        <a:spcBef>
          <a:spcPct val="20000"/>
        </a:spcBef>
        <a:buClr>
          <a:srgbClr val="0C1975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ML-EExams@caa.co.uk" TargetMode="External"/><Relationship Id="rId2" Type="http://schemas.openxmlformats.org/officeDocument/2006/relationships/hyperlink" Target="mailto:FCL-EExams@caa.co.u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a.co.uk/Commercial-industry/Aircraft/Airworthiness/Engineer-licences/Examinations/Aircraft-maintenance-licence-examinations/" TargetMode="External"/><Relationship Id="rId2" Type="http://schemas.openxmlformats.org/officeDocument/2006/relationships/hyperlink" Target="http://caa.co.uk/Commercial-industry/Pilot-licences/Applications/Exams/Register-for-a-professional-pilot-exa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3074" y="4364915"/>
            <a:ext cx="2694878" cy="1426031"/>
          </a:xfrm>
        </p:spPr>
        <p:txBody>
          <a:bodyPr/>
          <a:lstStyle/>
          <a:p>
            <a:r>
              <a:rPr lang="en-NZ" dirty="0"/>
              <a:t>Customer Portal </a:t>
            </a:r>
            <a:br>
              <a:rPr lang="en-NZ" dirty="0"/>
            </a:br>
            <a:r>
              <a:rPr lang="en-NZ" dirty="0"/>
              <a:t>Registration Process</a:t>
            </a:r>
            <a:br>
              <a:rPr lang="en-NZ" dirty="0"/>
            </a:br>
            <a:r>
              <a:rPr lang="en-NZ" dirty="0"/>
              <a:t>V03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9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223736"/>
            <a:ext cx="8229600" cy="972767"/>
          </a:xfrm>
        </p:spPr>
        <p:txBody>
          <a:bodyPr>
            <a:normAutofit fontScale="90000"/>
          </a:bodyPr>
          <a:lstStyle/>
          <a:p>
            <a:br>
              <a:rPr lang="en-NZ" sz="3100" dirty="0">
                <a:latin typeface="+mj-lt"/>
              </a:rPr>
            </a:br>
            <a:br>
              <a:rPr lang="en-NZ" sz="3100" dirty="0">
                <a:latin typeface="+mj-lt"/>
              </a:rPr>
            </a:br>
            <a:r>
              <a:rPr lang="en-NZ" sz="3100" dirty="0">
                <a:latin typeface="+mj-lt"/>
              </a:rPr>
              <a:t>STEP 6b:</a:t>
            </a:r>
            <a:br>
              <a:rPr lang="en-NZ" sz="3100" dirty="0">
                <a:latin typeface="+mj-lt"/>
              </a:rPr>
            </a:br>
            <a:r>
              <a:rPr lang="en-NZ" sz="3100" dirty="0">
                <a:latin typeface="+mj-lt"/>
              </a:rPr>
              <a:t>E-mails to confirm that service is granted….</a:t>
            </a:r>
            <a:br>
              <a:rPr lang="en-NZ" dirty="0"/>
            </a:br>
            <a:br>
              <a:rPr lang="en-NZ" sz="2200" dirty="0">
                <a:latin typeface="+mn-lt"/>
              </a:rPr>
            </a:br>
            <a:endParaRPr lang="en-NZ" sz="2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04D41-F37E-40AD-92A2-DD4467B9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2" y="3708397"/>
            <a:ext cx="6290911" cy="2147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723C8-3950-40CF-BF3E-B41A24CC2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5" y="1332147"/>
            <a:ext cx="4922585" cy="21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3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64" y="340468"/>
            <a:ext cx="8229600" cy="1314096"/>
          </a:xfrm>
        </p:spPr>
        <p:txBody>
          <a:bodyPr>
            <a:normAutofit fontScale="90000"/>
          </a:bodyPr>
          <a:lstStyle/>
          <a:p>
            <a:br>
              <a:rPr lang="en-NZ" sz="2200" dirty="0">
                <a:latin typeface="+mn-lt"/>
              </a:rPr>
            </a:br>
            <a:r>
              <a:rPr lang="en-NZ" sz="2700" dirty="0">
                <a:latin typeface="+mn-lt"/>
              </a:rPr>
              <a:t>6C :</a:t>
            </a:r>
            <a:br>
              <a:rPr lang="en-NZ" sz="2700" dirty="0">
                <a:latin typeface="+mn-lt"/>
              </a:rPr>
            </a:br>
            <a:r>
              <a:rPr lang="en-NZ" sz="2700" dirty="0">
                <a:latin typeface="+mn-lt"/>
              </a:rPr>
              <a:t>Log into account – Requested service now available in “Your Services” </a:t>
            </a:r>
            <a:br>
              <a:rPr lang="en-NZ" sz="2200" dirty="0">
                <a:latin typeface="+mn-lt"/>
              </a:rPr>
            </a:br>
            <a:endParaRPr lang="en-NZ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B621F-02EB-4A2D-BC04-7D738BD91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5" y="1654564"/>
            <a:ext cx="7188397" cy="40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4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65" y="69446"/>
            <a:ext cx="8229600" cy="890674"/>
          </a:xfrm>
        </p:spPr>
        <p:txBody>
          <a:bodyPr>
            <a:normAutofit/>
          </a:bodyPr>
          <a:lstStyle/>
          <a:p>
            <a:r>
              <a:rPr lang="en-NZ" sz="2700" dirty="0">
                <a:latin typeface="+mj-lt"/>
              </a:rPr>
              <a:t>STEP 7: To complete registration ……..</a:t>
            </a:r>
            <a:br>
              <a:rPr lang="en-NZ" dirty="0"/>
            </a:br>
            <a:endParaRPr lang="en-NZ" sz="2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5896" y="1554480"/>
            <a:ext cx="27614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0C1975"/>
                </a:solidFill>
              </a:rPr>
              <a:t>Select Training Organisation option from the drop down list.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0C1975"/>
                </a:solidFill>
              </a:rPr>
              <a:t>Confirm the photo ID document that they will bring to the exam.</a:t>
            </a:r>
            <a:br>
              <a:rPr lang="en-NZ" b="1" dirty="0"/>
            </a:br>
            <a:endParaRPr lang="en-NZ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13" y="578791"/>
            <a:ext cx="5148098" cy="57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8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65" y="352910"/>
            <a:ext cx="8229600" cy="890674"/>
          </a:xfrm>
        </p:spPr>
        <p:txBody>
          <a:bodyPr>
            <a:normAutofit fontScale="90000"/>
          </a:bodyPr>
          <a:lstStyle/>
          <a:p>
            <a:r>
              <a:rPr lang="en-NZ" sz="2700" dirty="0">
                <a:latin typeface="+mn-lt"/>
              </a:rPr>
              <a:t>STEP 8:</a:t>
            </a:r>
            <a:br>
              <a:rPr lang="en-NZ" sz="2700" dirty="0">
                <a:latin typeface="+mn-lt"/>
              </a:rPr>
            </a:br>
            <a:r>
              <a:rPr lang="en-NZ" sz="2700" dirty="0">
                <a:latin typeface="+mn-lt"/>
              </a:rPr>
              <a:t>User submits Tasman registration</a:t>
            </a:r>
            <a:br>
              <a:rPr lang="en-NZ" sz="2200" dirty="0">
                <a:latin typeface="+mn-lt"/>
              </a:rPr>
            </a:br>
            <a:endParaRPr lang="en-NZ" sz="2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65" y="1400783"/>
            <a:ext cx="2517683" cy="3838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rgbClr val="0C1975"/>
                </a:solidFill>
              </a:rPr>
              <a:t>ATO approves membership in Tasman.  Candidate is notified via email</a:t>
            </a:r>
            <a:br>
              <a:rPr lang="en-NZ" sz="2000" b="1" dirty="0">
                <a:solidFill>
                  <a:srgbClr val="0C1975"/>
                </a:solidFill>
              </a:rPr>
            </a:br>
            <a:r>
              <a:rPr lang="en-NZ" sz="2000" b="1" dirty="0">
                <a:solidFill>
                  <a:srgbClr val="0C1975"/>
                </a:solidFill>
              </a:rPr>
              <a:t>  </a:t>
            </a:r>
            <a:br>
              <a:rPr lang="en-NZ" sz="2000" b="1" dirty="0">
                <a:solidFill>
                  <a:srgbClr val="0C1975"/>
                </a:solidFill>
              </a:rPr>
            </a:br>
            <a:br>
              <a:rPr lang="en-NZ" sz="2000" b="1" dirty="0">
                <a:solidFill>
                  <a:srgbClr val="0C1975"/>
                </a:solidFill>
              </a:rPr>
            </a:br>
            <a:r>
              <a:rPr lang="en-NZ" sz="2000" b="1" dirty="0">
                <a:solidFill>
                  <a:srgbClr val="0C1975"/>
                </a:solidFill>
              </a:rPr>
              <a:t>CAA validates Tasman account (verifies exam history).  Candidate is notified via email.</a:t>
            </a:r>
            <a:br>
              <a:rPr lang="en-NZ" b="1" dirty="0">
                <a:solidFill>
                  <a:srgbClr val="0C1975"/>
                </a:solidFill>
              </a:rPr>
            </a:br>
            <a:endParaRPr lang="en-NZ" b="1" dirty="0">
              <a:solidFill>
                <a:srgbClr val="0C197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43B39-35B2-4C74-B4D3-85184126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366" y="1099226"/>
            <a:ext cx="4348264" cy="3124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E03C5B-CAFB-41D5-9000-9C5FF98D5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18" y="3250763"/>
            <a:ext cx="4838193" cy="28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7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br>
              <a:rPr lang="en-NZ" sz="2200" dirty="0">
                <a:latin typeface="+mn-lt"/>
              </a:rPr>
            </a:br>
            <a:r>
              <a:rPr lang="en-NZ" sz="2700" dirty="0">
                <a:latin typeface="+mn-lt"/>
              </a:rPr>
              <a:t>Registration Complete …..</a:t>
            </a:r>
            <a:br>
              <a:rPr lang="en-NZ" sz="2200" dirty="0">
                <a:latin typeface="+mn-lt"/>
              </a:rPr>
            </a:br>
            <a:endParaRPr lang="en-NZ" sz="22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CBED5-B9D7-4815-8D63-D1AFEBE928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906" y="1089499"/>
            <a:ext cx="7701777" cy="437744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Any issues ?</a:t>
            </a:r>
          </a:p>
          <a:p>
            <a:r>
              <a:rPr lang="en-GB" dirty="0"/>
              <a:t>Contact</a:t>
            </a:r>
          </a:p>
          <a:p>
            <a:r>
              <a:rPr lang="en-GB" dirty="0"/>
              <a:t>For Flight Crew Exams</a:t>
            </a:r>
          </a:p>
          <a:p>
            <a:r>
              <a:rPr lang="en-GB" dirty="0">
                <a:hlinkClick r:id="rId2"/>
              </a:rPr>
              <a:t>FCL-EExams@caa.co.uk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For Aircraft Maintenance Exams </a:t>
            </a:r>
          </a:p>
          <a:p>
            <a:r>
              <a:rPr lang="en-GB" dirty="0">
                <a:hlinkClick r:id="rId3"/>
              </a:rPr>
              <a:t>AML-EExams@caa.co.uk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19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4C2E-6EA0-4D41-B12E-13F0D7DD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CAA Website – </a:t>
            </a:r>
            <a:br>
              <a:rPr lang="en-GB" dirty="0"/>
            </a:br>
            <a:r>
              <a:rPr lang="en-GB" dirty="0"/>
              <a:t>Link to exam registration pages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3216A-AC51-4140-A03E-73DB049E26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906" y="1573213"/>
            <a:ext cx="7701777" cy="391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Link to Flight Crew Licence Exam Registration</a:t>
            </a:r>
            <a:endParaRPr lang="en-GB" b="1" u="sng" dirty="0">
              <a:hlinkClick r:id="rId2"/>
            </a:endParaRPr>
          </a:p>
          <a:p>
            <a:r>
              <a:rPr lang="en-GB" dirty="0">
                <a:hlinkClick r:id="rId2"/>
              </a:rPr>
              <a:t>http://caa.co.uk/Commercial-industry/Pilot-licences/Applications/Exams/Register-for-a-professional-pilot-exam/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Link to Aircraft Maintenance Licence Exam Registration</a:t>
            </a:r>
            <a:endParaRPr lang="en-GB" dirty="0"/>
          </a:p>
          <a:p>
            <a:r>
              <a:rPr lang="en-GB" dirty="0">
                <a:hlinkClick r:id="rId3"/>
              </a:rPr>
              <a:t>http://caa.co.uk/Commercial-industry/Aircraft/Airworthiness/Engineer-licences/Examinations/Aircraft-maintenance-licence-examinations/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20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07" y="555192"/>
            <a:ext cx="8229600" cy="1143000"/>
          </a:xfrm>
        </p:spPr>
        <p:txBody>
          <a:bodyPr>
            <a:normAutofit/>
          </a:bodyPr>
          <a:lstStyle/>
          <a:p>
            <a:r>
              <a:rPr lang="en-NZ" sz="2400" dirty="0">
                <a:latin typeface="+mn-lt"/>
              </a:rPr>
              <a:t>STEP 1:</a:t>
            </a:r>
            <a:br>
              <a:rPr lang="en-NZ" sz="2400" dirty="0">
                <a:latin typeface="+mn-lt"/>
              </a:rPr>
            </a:br>
            <a:r>
              <a:rPr lang="en-NZ" sz="2400" dirty="0">
                <a:latin typeface="+mn-lt"/>
              </a:rPr>
              <a:t>User applies for CAA Customer Portal Account</a:t>
            </a:r>
            <a:endParaRPr lang="en-US" sz="2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5E81C-4086-4EF3-A597-129A2CC92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36" y="1698193"/>
            <a:ext cx="6024152" cy="456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1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07" y="439230"/>
            <a:ext cx="8229600" cy="1143000"/>
          </a:xfrm>
        </p:spPr>
        <p:txBody>
          <a:bodyPr>
            <a:normAutofit/>
          </a:bodyPr>
          <a:lstStyle/>
          <a:p>
            <a:r>
              <a:rPr lang="en-NZ" sz="2400" dirty="0">
                <a:latin typeface="+mj-lt"/>
              </a:rPr>
              <a:t>STEP</a:t>
            </a:r>
            <a:r>
              <a:rPr lang="en-NZ" sz="3100" dirty="0">
                <a:latin typeface="+mj-lt"/>
              </a:rPr>
              <a:t> 2:</a:t>
            </a:r>
            <a:br>
              <a:rPr lang="en-NZ" sz="4000" dirty="0"/>
            </a:br>
            <a:r>
              <a:rPr lang="en-NZ" sz="2000" dirty="0">
                <a:latin typeface="+mn-lt"/>
              </a:rPr>
              <a:t>User receives an email to activate account.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510B2-A6A6-42F4-B067-F4B0C551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70" y="1582230"/>
            <a:ext cx="5408984" cy="1618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59843-B215-430F-8F89-E9E35D08A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443" y="3363747"/>
            <a:ext cx="4049239" cy="24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4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07" y="739303"/>
            <a:ext cx="8229600" cy="739302"/>
          </a:xfrm>
        </p:spPr>
        <p:txBody>
          <a:bodyPr>
            <a:noAutofit/>
          </a:bodyPr>
          <a:lstStyle/>
          <a:p>
            <a:r>
              <a:rPr lang="en-NZ" sz="2400" dirty="0">
                <a:latin typeface="+mn-lt"/>
              </a:rPr>
              <a:t>Step 3: </a:t>
            </a:r>
            <a:br>
              <a:rPr lang="en-NZ" sz="2400" dirty="0">
                <a:latin typeface="+mn-lt"/>
              </a:rPr>
            </a:br>
            <a:r>
              <a:rPr lang="en-NZ" sz="2400" dirty="0">
                <a:latin typeface="+mn-lt"/>
              </a:rPr>
              <a:t>Log back into portal to access unverified account.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F0442-1C6F-40FA-90F9-BE811AD93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6" y="1585608"/>
            <a:ext cx="4898958" cy="2383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10B424-0B5D-4FED-88CA-D914DFB94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2" y="4183951"/>
            <a:ext cx="6322977" cy="22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07" y="1002001"/>
            <a:ext cx="8229600" cy="885165"/>
          </a:xfrm>
        </p:spPr>
        <p:txBody>
          <a:bodyPr>
            <a:normAutofit fontScale="90000"/>
          </a:bodyPr>
          <a:lstStyle/>
          <a:p>
            <a:r>
              <a:rPr lang="en-NZ" sz="2700" dirty="0">
                <a:latin typeface="+mn-lt"/>
              </a:rPr>
              <a:t>STEP 4:</a:t>
            </a:r>
            <a:br>
              <a:rPr lang="en-NZ" sz="2700" dirty="0">
                <a:latin typeface="+mn-lt"/>
              </a:rPr>
            </a:br>
            <a:r>
              <a:rPr lang="en-NZ" sz="2700" dirty="0">
                <a:latin typeface="+mn-lt"/>
              </a:rPr>
              <a:t>Select the Service that you require……</a:t>
            </a:r>
            <a:br>
              <a:rPr lang="en-NZ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419BF-42D1-40FC-AD97-50548F352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05" y="2222821"/>
            <a:ext cx="7227653" cy="35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4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0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Step 5a: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Enter requested Personal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F9198-B8DF-42A9-994F-1B389C6D0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92" y="1363425"/>
            <a:ext cx="6167230" cy="42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07" y="252919"/>
            <a:ext cx="8229600" cy="65175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Step 5b: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Upload ID Documentation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C92A3-66CA-4A5A-8944-1E3C61663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17" y="1118680"/>
            <a:ext cx="6245861" cy="49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65" y="750957"/>
            <a:ext cx="8229600" cy="1009749"/>
          </a:xfrm>
        </p:spPr>
        <p:txBody>
          <a:bodyPr>
            <a:normAutofit fontScale="90000"/>
          </a:bodyPr>
          <a:lstStyle/>
          <a:p>
            <a:r>
              <a:rPr lang="en-NZ" sz="2800" dirty="0">
                <a:latin typeface="+mj-lt"/>
              </a:rPr>
              <a:t>STEP 6a: </a:t>
            </a:r>
            <a:br>
              <a:rPr lang="en-NZ" sz="2800" dirty="0">
                <a:latin typeface="+mj-lt"/>
              </a:rPr>
            </a:br>
            <a:r>
              <a:rPr lang="en-NZ" sz="2800" dirty="0">
                <a:latin typeface="+mj-lt"/>
              </a:rPr>
              <a:t>System message</a:t>
            </a:r>
            <a:br>
              <a:rPr lang="en-NZ" dirty="0"/>
            </a:br>
            <a:endParaRPr lang="en-NZ" sz="2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29A6F-009F-4CDD-B707-16E0A48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893956"/>
            <a:ext cx="8820150" cy="24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6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149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Customer Portal  Registration Process V03 June 2018</vt:lpstr>
      <vt:lpstr>UK CAA Website –  Link to exam registration pages</vt:lpstr>
      <vt:lpstr>STEP 1: User applies for CAA Customer Portal Account</vt:lpstr>
      <vt:lpstr>STEP 2: User receives an email to activate account.</vt:lpstr>
      <vt:lpstr>Step 3:  Log back into portal to access unverified account.</vt:lpstr>
      <vt:lpstr>STEP 4: Select the Service that you require…… </vt:lpstr>
      <vt:lpstr>Step 5a:  Enter requested Personal Details</vt:lpstr>
      <vt:lpstr>Step 5b:  Upload ID Documentation</vt:lpstr>
      <vt:lpstr>STEP 6a:  System message </vt:lpstr>
      <vt:lpstr>  STEP 6b: E-mails to confirm that service is granted….  </vt:lpstr>
      <vt:lpstr> 6C : Log into account – Requested service now available in “Your Services”  </vt:lpstr>
      <vt:lpstr>STEP 7: To complete registration …….. </vt:lpstr>
      <vt:lpstr>STEP 8: User submits Tasman registration </vt:lpstr>
      <vt:lpstr> Registration Complete …..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Cohen</dc:creator>
  <cp:lastModifiedBy>Dutton Diane</cp:lastModifiedBy>
  <cp:revision>69</cp:revision>
  <cp:lastPrinted>2018-06-04T10:11:54Z</cp:lastPrinted>
  <dcterms:created xsi:type="dcterms:W3CDTF">2012-10-17T10:40:15Z</dcterms:created>
  <dcterms:modified xsi:type="dcterms:W3CDTF">2018-06-04T10:16:02Z</dcterms:modified>
</cp:coreProperties>
</file>